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28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5.jpeg" ContentType="image/jpeg"/>
  <Override PartName="/ppt/media/image35.png" ContentType="image/png"/>
  <Override PartName="/ppt/media/image29.png" ContentType="image/png"/>
  <Override PartName="/ppt/media/image31.png" ContentType="image/png"/>
  <Override PartName="/ppt/media/image6.png" ContentType="image/png"/>
  <Override PartName="/ppt/media/image3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30.png" ContentType="image/png"/>
  <Override PartName="/ppt/media/image11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1.jpeg" ContentType="image/jpeg"/>
  <Override PartName="/ppt/media/image10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838152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80880" y="2468160"/>
            <a:ext cx="838152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380880" y="246816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5680" y="246816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14800" y="223488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48720" y="223488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380880" y="246816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14800" y="246816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48720" y="246816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380880" y="2230200"/>
            <a:ext cx="8381520" cy="456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838152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80880" y="246816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380880" y="2230200"/>
            <a:ext cx="8381520" cy="456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5680" y="246816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380880" y="2468160"/>
            <a:ext cx="838152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838152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80880" y="2468160"/>
            <a:ext cx="838152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380880" y="246816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5680" y="246816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14800" y="223488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48720" y="223488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380880" y="246816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14800" y="246816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48720" y="246816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380880" y="2230200"/>
            <a:ext cx="8381520" cy="456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838152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838152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380880" y="246816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5680" y="246816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380880" y="2468160"/>
            <a:ext cx="838152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838152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80880" y="2468160"/>
            <a:ext cx="838152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380880" y="246816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5680" y="246816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14800" y="223488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48720" y="223488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380880" y="246816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14800" y="246816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48720" y="246816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380880" y="2230200"/>
            <a:ext cx="8381520" cy="456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838152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80880" y="246816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5680" y="246816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380880" y="2468160"/>
            <a:ext cx="838152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838152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80880" y="2468160"/>
            <a:ext cx="838152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380880" y="246816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675680" y="246816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214800" y="223488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48720" y="223488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380880" y="246816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214800" y="246816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048720" y="2468160"/>
            <a:ext cx="26985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380880" y="246816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44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5680" y="246816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808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5680" y="2234880"/>
            <a:ext cx="408996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380880" y="2468160"/>
            <a:ext cx="8381520" cy="212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hyperlink" Target="https://unsplash.com/@heathergill?utm_source=unsplash&amp;utm_medium=referral&amp;utm_content=creditCopyText" TargetMode="Externa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hyperlink" Target="https://unsplash.com/@luannhunt180?utm_source=unsplash&amp;utm_medium=referral&amp;utm_content=creditCopyText" TargetMode="Externa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9a95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10;p2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 flipH="1">
            <a:off x="8246520" y="4245840"/>
            <a:ext cx="897120" cy="89712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2"/>
          <p:cNvSpPr/>
          <p:nvPr/>
        </p:nvSpPr>
        <p:spPr>
          <a:xfrm flipH="1">
            <a:off x="8246520" y="4245840"/>
            <a:ext cx="897120" cy="897120"/>
          </a:xfrm>
          <a:prstGeom prst="round1Rect">
            <a:avLst>
              <a:gd name="adj" fmla="val 16667"/>
            </a:avLst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390600" y="1362240"/>
            <a:ext cx="8221680" cy="933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523720" y="46954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506704A-15AC-48B1-B201-F681B3E7CE4B}" type="slidenum">
              <a:rPr b="0" lang="en-US" sz="1000" spc="-1" strike="noStrike">
                <a:solidFill>
                  <a:srgbClr val="737373"/>
                </a:solidFill>
                <a:latin typeface="Roboto"/>
                <a:ea typeface="Roboto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pic>
        <p:nvPicPr>
          <p:cNvPr id="5" name="Google Shape;16;p2" descr=""/>
          <p:cNvPicPr/>
          <p:nvPr/>
        </p:nvPicPr>
        <p:blipFill>
          <a:blip r:embed="rId3"/>
          <a:srcRect l="0" t="491" r="0" b="454"/>
          <a:stretch/>
        </p:blipFill>
        <p:spPr>
          <a:xfrm>
            <a:off x="489600" y="4245840"/>
            <a:ext cx="1813680" cy="627840"/>
          </a:xfrm>
          <a:prstGeom prst="rect">
            <a:avLst/>
          </a:prstGeom>
          <a:ln>
            <a:noFill/>
          </a:ln>
        </p:spPr>
      </p:pic>
      <p:sp>
        <p:nvSpPr>
          <p:cNvPr id="6" name="CustomShape 5"/>
          <p:cNvSpPr/>
          <p:nvPr/>
        </p:nvSpPr>
        <p:spPr>
          <a:xfrm>
            <a:off x="2529720" y="4655160"/>
            <a:ext cx="5604120" cy="330120"/>
          </a:xfrm>
          <a:prstGeom prst="rect">
            <a:avLst/>
          </a:prstGeom>
          <a:noFill/>
          <a:ln>
            <a:noFill/>
          </a:ln>
          <a:effectLst>
            <a:outerShdw dist="9360" dir="54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i="1" lang="en-US" sz="900" spc="-1" strike="noStrike">
                <a:solidFill>
                  <a:srgbClr val="ffffff"/>
                </a:solidFill>
                <a:latin typeface="Roboto Light"/>
                <a:ea typeface="Roboto Light"/>
              </a:rPr>
              <a:t>Photo by </a:t>
            </a:r>
            <a:r>
              <a:rPr b="0" i="1" lang="en-US" sz="900" spc="-1" strike="noStrike" u="sng">
                <a:solidFill>
                  <a:srgbClr val="0096ad"/>
                </a:solidFill>
                <a:uFillTx/>
                <a:latin typeface="Roboto Light"/>
                <a:ea typeface="Roboto Light"/>
                <a:hlinkClick r:id="rId4"/>
              </a:rPr>
              <a:t>Heather Gill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9a95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 flipH="1" rot="10800000">
            <a:off x="-3960" y="657000"/>
            <a:ext cx="9143640" cy="4486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2"/>
          <p:cNvSpPr/>
          <p:nvPr/>
        </p:nvSpPr>
        <p:spPr>
          <a:xfrm>
            <a:off x="0" y="656280"/>
            <a:ext cx="9143640" cy="108360"/>
          </a:xfrm>
          <a:prstGeom prst="rect">
            <a:avLst/>
          </a:prstGeom>
          <a:gradFill rotWithShape="0">
            <a:gsLst>
              <a:gs pos="0">
                <a:srgbClr val="f9f9f9"/>
              </a:gs>
              <a:gs pos="100000">
                <a:srgbClr val="dedede"/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98280" y="16200"/>
            <a:ext cx="8424720" cy="60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sldNum"/>
          </p:nvPr>
        </p:nvSpPr>
        <p:spPr>
          <a:xfrm>
            <a:off x="8523720" y="46954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4CD396F-D134-4D12-BD4E-D9458B0EAB10}" type="slidenum">
              <a:rPr b="0" lang="en-US" sz="1000" spc="-1" strike="noStrike">
                <a:solidFill>
                  <a:srgbClr val="737373"/>
                </a:solidFill>
                <a:latin typeface="Roboto"/>
                <a:ea typeface="Roboto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71960" y="1123920"/>
            <a:ext cx="8221680" cy="350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" name="Google Shape;125;p17" descr=""/>
          <p:cNvPicPr/>
          <p:nvPr/>
        </p:nvPicPr>
        <p:blipFill>
          <a:blip r:embed="rId2"/>
          <a:stretch/>
        </p:blipFill>
        <p:spPr>
          <a:xfrm>
            <a:off x="8618760" y="138600"/>
            <a:ext cx="393120" cy="39312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60800" y="2065320"/>
            <a:ext cx="8221680" cy="1012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ldNum"/>
          </p:nvPr>
        </p:nvSpPr>
        <p:spPr>
          <a:xfrm>
            <a:off x="8523720" y="46954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76B15C9-103B-4DB8-B0D0-0C9CD4925EDB}" type="slidenum">
              <a:rPr b="0" lang="en-US" sz="1000" spc="-1" strike="noStrike">
                <a:solidFill>
                  <a:srgbClr val="ffffff"/>
                </a:solidFill>
                <a:latin typeface="Roboto"/>
                <a:ea typeface="Roboto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pic>
        <p:nvPicPr>
          <p:cNvPr id="88" name="Google Shape;102;p12" descr=""/>
          <p:cNvPicPr/>
          <p:nvPr/>
        </p:nvPicPr>
        <p:blipFill>
          <a:blip r:embed="rId2"/>
          <a:stretch/>
        </p:blipFill>
        <p:spPr>
          <a:xfrm>
            <a:off x="4535640" y="474840"/>
            <a:ext cx="5213520" cy="5213520"/>
          </a:xfrm>
          <a:prstGeom prst="rect">
            <a:avLst/>
          </a:prstGeom>
          <a:ln>
            <a:noFill/>
          </a:ln>
        </p:spPr>
      </p:pic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9a95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65;p22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body"/>
          </p:nvPr>
        </p:nvSpPr>
        <p:spPr>
          <a:xfrm>
            <a:off x="380880" y="2234880"/>
            <a:ext cx="8381520" cy="446400"/>
          </a:xfrm>
          <a:prstGeom prst="rect">
            <a:avLst/>
          </a:prstGeom>
        </p:spPr>
        <p:txBody>
          <a:bodyPr lIns="0" rIns="0" tIns="0" bIns="0">
            <a:normAutofit fontScale="9000"/>
          </a:bodyPr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Google Shape;167;p22" descr=""/>
          <p:cNvPicPr/>
          <p:nvPr/>
        </p:nvPicPr>
        <p:blipFill>
          <a:blip r:embed="rId3"/>
          <a:stretch/>
        </p:blipFill>
        <p:spPr>
          <a:xfrm>
            <a:off x="380880" y="564480"/>
            <a:ext cx="1290240" cy="129024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5247360" y="4655160"/>
            <a:ext cx="3667680" cy="330120"/>
          </a:xfrm>
          <a:prstGeom prst="rect">
            <a:avLst/>
          </a:prstGeom>
          <a:noFill/>
          <a:ln>
            <a:noFill/>
          </a:ln>
          <a:effectLst>
            <a:outerShdw dist="9360" dir="54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algn="r">
              <a:lnSpc>
                <a:spcPct val="115000"/>
              </a:lnSpc>
              <a:tabLst>
                <a:tab algn="l" pos="0"/>
              </a:tabLst>
            </a:pPr>
            <a:r>
              <a:rPr b="0" i="1" lang="en-US" sz="900" spc="-1" strike="noStrike">
                <a:solidFill>
                  <a:srgbClr val="ffffff"/>
                </a:solidFill>
                <a:latin typeface="Roboto Light"/>
                <a:ea typeface="Roboto Light"/>
              </a:rPr>
              <a:t>Photo by </a:t>
            </a:r>
            <a:r>
              <a:rPr b="0" i="1" lang="en-US" sz="900" spc="-1" strike="noStrike" u="sng">
                <a:solidFill>
                  <a:srgbClr val="0096ad"/>
                </a:solidFill>
                <a:uFillTx/>
                <a:latin typeface="Roboto Light"/>
                <a:ea typeface="Roboto Light"/>
                <a:hlinkClick r:id="rId4"/>
              </a:rPr>
              <a:t>LuAnn Hunt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openfoodnetwork.net/admin/products" TargetMode="External"/><Relationship Id="rId2" Type="http://schemas.openxmlformats.org/officeDocument/2006/relationships/image" Target="../media/image17.png"/><Relationship Id="rId3" Type="http://schemas.openxmlformats.org/officeDocument/2006/relationships/hyperlink" Target="https://guide.openfoodnetwork.org/basic-features/products-1/products" TargetMode="External"/><Relationship Id="rId4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openfoodnetwork.net/admin/products" TargetMode="External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hyperlink" Target="https://openfoodnetwork.net/admin/products" TargetMode="External"/><Relationship Id="rId3" Type="http://schemas.openxmlformats.org/officeDocument/2006/relationships/hyperlink" Target="https://guide.openfoodnetwork.org/basic-features/products-1/products" TargetMode="External"/><Relationship Id="rId4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openfoodnetwork.net/admin/enterprise_relationships" TargetMode="External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hyperlink" Target="https://guide.openfoodnetwork.org/" TargetMode="External"/><Relationship Id="rId3" Type="http://schemas.openxmlformats.org/officeDocument/2006/relationships/hyperlink" Target="mailto:support-usa@openfoodnetwork.net" TargetMode="External"/><Relationship Id="rId4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://openfoodnetwork.net/" TargetMode="External"/><Relationship Id="rId2" Type="http://schemas.openxmlformats.org/officeDocument/2006/relationships/hyperlink" Target="https://www.youtube.com/channel/UCpPmHV4GyksK7vwhncOq0Ag" TargetMode="External"/><Relationship Id="rId3" Type="http://schemas.openxmlformats.org/officeDocument/2006/relationships/hyperlink" Target="https://www.facebook.com/OFNUSA" TargetMode="External"/><Relationship Id="rId4" Type="http://schemas.openxmlformats.org/officeDocument/2006/relationships/hyperlink" Target="https://twitter.com/openfoodnet" TargetMode="External"/><Relationship Id="rId5" Type="http://schemas.openxmlformats.org/officeDocument/2006/relationships/hyperlink" Target="https://www.instagram.com/ofnusa/?hl=en" TargetMode="External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hyperlink" Target="https://www.youtube.com/c/OpenFoodNetwork" TargetMode="External"/><Relationship Id="rId13" Type="http://schemas.openxmlformats.org/officeDocument/2006/relationships/hyperlink" Target="http://guide.openfoodnetwork.org/" TargetMode="External"/><Relationship Id="rId14" Type="http://schemas.openxmlformats.org/officeDocument/2006/relationships/hyperlink" Target="mailto:hello-usa@openfoodnetwork.net" TargetMode="External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openfoodnetwork.net/#/login" TargetMode="Externa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openfoodnetwork.net/register/auth?after_login=%2Fregister#/signup" TargetMode="Externa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openfoodnetwork.net/admin" TargetMode="Externa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hyperlink" Target="https://openfoodnetwork.net/admin" TargetMode="External"/><Relationship Id="rId3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390600" y="1362240"/>
            <a:ext cx="8221680" cy="19306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4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Get started selling on the </a:t>
            </a:r>
            <a:br/>
            <a:r>
              <a:rPr b="0" lang="en-US" sz="4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Open Food Network</a:t>
            </a:r>
            <a:br/>
            <a:r>
              <a:rPr b="0" i="1" lang="en-US" sz="24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Producers at US Farmers Markets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3. Here’s your backend administration!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 rot="10800000">
            <a:off x="7787520" y="3204720"/>
            <a:ext cx="877320" cy="1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99" name="" descr=""/>
          <p:cNvPicPr/>
          <p:nvPr/>
        </p:nvPicPr>
        <p:blipFill>
          <a:blip r:embed="rId1"/>
          <a:stretch/>
        </p:blipFill>
        <p:spPr>
          <a:xfrm>
            <a:off x="214560" y="1505520"/>
            <a:ext cx="7557840" cy="3066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3. This is your Enterprise Settings page - you can edit your profile from here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460800" y="734760"/>
            <a:ext cx="8221680" cy="485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E.g. address </a:t>
            </a:r>
            <a:r>
              <a:rPr b="0" lang="en-US" sz="1100" spc="-1" strike="noStrike" u="sng">
                <a:solidFill>
                  <a:srgbClr val="0096ad"/>
                </a:solidFill>
                <a:uFillTx/>
                <a:latin typeface="Arial"/>
                <a:ea typeface="Arial"/>
              </a:rPr>
              <a:t>https://openfoodnetwork.net/admin/enterprises/xena-s-farm/edit#!/primary_details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1599"/>
              </a:spcBef>
              <a:spcAft>
                <a:spcPts val="1599"/>
              </a:spcAft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Shape 3"/>
          <p:cNvSpPr txBox="1"/>
          <p:nvPr/>
        </p:nvSpPr>
        <p:spPr>
          <a:xfrm>
            <a:off x="5224320" y="1499040"/>
            <a:ext cx="3735720" cy="3504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Update social links, contacts, about us and images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1599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When you are ready you can set to ‘Visible’ and your profile will be visible in the map and directories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1599"/>
              </a:spcBef>
              <a:spcAft>
                <a:spcPts val="1599"/>
              </a:spcAft>
              <a:tabLst>
                <a:tab algn="l" pos="0"/>
              </a:tabLst>
            </a:pPr>
            <a:r>
              <a:rPr b="0" i="1" lang="en-US" sz="1200" spc="-1" strike="noStrike">
                <a:solidFill>
                  <a:srgbClr val="424242"/>
                </a:solidFill>
                <a:latin typeface="Roboto"/>
                <a:ea typeface="Roboto"/>
              </a:rPr>
              <a:t>NB. If you have selected Profile Only (slide 9) you will not have all of the options a shop or hub has. Some of them are only required for actually setting up your own shop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365760" y="1196640"/>
            <a:ext cx="4754880" cy="365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" descr=""/>
          <p:cNvPicPr/>
          <p:nvPr/>
        </p:nvPicPr>
        <p:blipFill>
          <a:blip r:embed="rId1"/>
          <a:stretch/>
        </p:blipFill>
        <p:spPr>
          <a:xfrm>
            <a:off x="2377440" y="1005840"/>
            <a:ext cx="6008400" cy="3318120"/>
          </a:xfrm>
          <a:prstGeom prst="rect">
            <a:avLst/>
          </a:prstGeom>
          <a:ln>
            <a:noFill/>
          </a:ln>
        </p:spPr>
      </p:pic>
      <p:sp>
        <p:nvSpPr>
          <p:cNvPr id="205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4. Create Products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841680" y="3661200"/>
            <a:ext cx="1388160" cy="31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2424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4. Enter your products (if you’re a producer)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4729680" y="870840"/>
            <a:ext cx="4217400" cy="3504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en-US" sz="1400" spc="-1" strike="noStrike" u="sng">
                <a:solidFill>
                  <a:srgbClr val="0096ad"/>
                </a:solidFill>
                <a:uFillTx/>
                <a:latin typeface="Arial"/>
                <a:ea typeface="Arial"/>
                <a:hlinkClick r:id="rId1"/>
              </a:rPr>
              <a:t>https://openfoodnetwork.net/admin/products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25992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For each product, enter at minimum the following information: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399960" indent="-25992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Product Name (eg. 5lb Bag of Potatoes)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399960" indent="-25992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Units (eg. lb)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399960" indent="-25992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Value (eg. 2)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399960" indent="-25992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Price (eg. $6.50)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399960" indent="-25992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You can also specify stock levels and add a description and images for each product.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Aft>
                <a:spcPts val="1599"/>
              </a:spcAft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Google Shape;288;p40" descr=""/>
          <p:cNvPicPr/>
          <p:nvPr/>
        </p:nvPicPr>
        <p:blipFill>
          <a:blip r:embed="rId2"/>
          <a:stretch/>
        </p:blipFill>
        <p:spPr>
          <a:xfrm>
            <a:off x="98280" y="1335240"/>
            <a:ext cx="4424400" cy="2022120"/>
          </a:xfrm>
          <a:prstGeom prst="rect">
            <a:avLst/>
          </a:prstGeom>
          <a:ln>
            <a:noFill/>
          </a:ln>
        </p:spPr>
      </p:pic>
      <p:sp>
        <p:nvSpPr>
          <p:cNvPr id="210" name="CustomShape 3"/>
          <p:cNvSpPr/>
          <p:nvPr/>
        </p:nvSpPr>
        <p:spPr>
          <a:xfrm>
            <a:off x="3291840" y="1991520"/>
            <a:ext cx="1230840" cy="579960"/>
          </a:xfrm>
          <a:prstGeom prst="roundRect">
            <a:avLst>
              <a:gd name="adj" fmla="val 16667"/>
            </a:avLst>
          </a:prstGeom>
          <a:noFill/>
          <a:ln w="114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4"/>
          <p:cNvSpPr/>
          <p:nvPr/>
        </p:nvSpPr>
        <p:spPr>
          <a:xfrm>
            <a:off x="1219680" y="3694680"/>
            <a:ext cx="6432120" cy="100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marL="171360" indent="-259920">
              <a:lnSpc>
                <a:spcPct val="115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More information in the OFN User Guide about adding products: </a:t>
            </a:r>
            <a:r>
              <a:rPr b="0" lang="en-US" sz="1400" spc="-1" strike="noStrike" u="sng">
                <a:solidFill>
                  <a:srgbClr val="0096ad"/>
                </a:solidFill>
                <a:uFillTx/>
                <a:latin typeface="Arial"/>
                <a:ea typeface="Arial"/>
                <a:hlinkClick r:id="rId3"/>
              </a:rPr>
              <a:t>https://guide.openfoodnetwork.org/basic-features/products-1/products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4. Enter your products (if you’re a producer)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471960" y="1123920"/>
            <a:ext cx="8221680" cy="3504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en-US" sz="1400" spc="-1" strike="noStrike" u="sng">
                <a:solidFill>
                  <a:srgbClr val="0096ad"/>
                </a:solidFill>
                <a:uFillTx/>
                <a:latin typeface="Arial"/>
                <a:ea typeface="Arial"/>
                <a:hlinkClick r:id="rId1"/>
              </a:rPr>
              <a:t>https://openfoodnetwork.net/admin/products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Aft>
                <a:spcPts val="1599"/>
              </a:spcAft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1472760" y="1503720"/>
            <a:ext cx="5977440" cy="329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2651760" y="1218960"/>
            <a:ext cx="5760720" cy="3078720"/>
          </a:xfrm>
          <a:prstGeom prst="rect">
            <a:avLst/>
          </a:prstGeom>
          <a:ln>
            <a:noFill/>
          </a:ln>
        </p:spPr>
      </p:pic>
      <p:sp>
        <p:nvSpPr>
          <p:cNvPr id="216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4. Enter your products (if you’re a producer)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301320" y="819000"/>
            <a:ext cx="8424720" cy="3128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en-US" sz="1400" spc="-1" strike="noStrike" u="sng">
                <a:solidFill>
                  <a:srgbClr val="0096ad"/>
                </a:solidFill>
                <a:uFillTx/>
                <a:latin typeface="Arial"/>
                <a:ea typeface="Arial"/>
                <a:hlinkClick r:id="rId2"/>
              </a:rPr>
              <a:t>https://openfoodnetwork.net/admin/products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Aft>
                <a:spcPts val="1599"/>
              </a:spcAft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2672280" y="2935080"/>
            <a:ext cx="460440" cy="579960"/>
          </a:xfrm>
          <a:prstGeom prst="roundRect">
            <a:avLst>
              <a:gd name="adj" fmla="val 16667"/>
            </a:avLst>
          </a:prstGeom>
          <a:noFill/>
          <a:ln w="114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TextShape 4"/>
          <p:cNvSpPr txBox="1"/>
          <p:nvPr/>
        </p:nvSpPr>
        <p:spPr>
          <a:xfrm>
            <a:off x="362880" y="2224080"/>
            <a:ext cx="2485440" cy="12276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‘</a:t>
            </a: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Expand All’ to add variants, of the same product e.g. different sizes or varieties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1094400" y="4287240"/>
            <a:ext cx="6432120" cy="100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marL="171360" indent="-259920">
              <a:lnSpc>
                <a:spcPct val="115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More information in the OFN User Guide about adding products: </a:t>
            </a:r>
            <a:r>
              <a:rPr b="0" lang="en-US" sz="1400" spc="-1" strike="noStrike" u="sng">
                <a:solidFill>
                  <a:srgbClr val="0096ad"/>
                </a:solidFill>
                <a:uFillTx/>
                <a:latin typeface="Arial"/>
                <a:ea typeface="Arial"/>
                <a:hlinkClick r:id="rId3"/>
              </a:rPr>
              <a:t>https://guide.openfoodnetwork.org/basic-features/products-1/products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56160" y="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5. Connect to Farmers Market Hub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471960" y="1123920"/>
            <a:ext cx="8221680" cy="3504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en-US" sz="1400" spc="-1" strike="noStrike" u="sng">
                <a:solidFill>
                  <a:srgbClr val="0096ad"/>
                </a:solidFill>
                <a:uFillTx/>
                <a:latin typeface="Arial"/>
                <a:ea typeface="Arial"/>
                <a:hlinkClick r:id="rId1"/>
              </a:rPr>
              <a:t>https://openfoodnetwork.net/admin/enterprise_relationships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1599"/>
              </a:spcBef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1599"/>
              </a:spcBef>
              <a:spcAft>
                <a:spcPts val="1599"/>
              </a:spcAft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Shape 3"/>
          <p:cNvSpPr txBox="1"/>
          <p:nvPr/>
        </p:nvSpPr>
        <p:spPr>
          <a:xfrm>
            <a:off x="471960" y="4220280"/>
            <a:ext cx="3094920" cy="4086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Your Enterprise (Producer or Maker)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Shape 4"/>
          <p:cNvSpPr txBox="1"/>
          <p:nvPr/>
        </p:nvSpPr>
        <p:spPr>
          <a:xfrm>
            <a:off x="4016160" y="4220280"/>
            <a:ext cx="2577240" cy="4086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Farmers Market Hub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CustomShape 5"/>
          <p:cNvSpPr/>
          <p:nvPr/>
        </p:nvSpPr>
        <p:spPr>
          <a:xfrm flipH="1" rot="10800000">
            <a:off x="1992600" y="3895200"/>
            <a:ext cx="54000" cy="409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6"/>
          <p:cNvSpPr/>
          <p:nvPr/>
        </p:nvSpPr>
        <p:spPr>
          <a:xfrm rot="10800000">
            <a:off x="4246920" y="3920760"/>
            <a:ext cx="298080" cy="37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27" name="" descr=""/>
          <p:cNvPicPr/>
          <p:nvPr/>
        </p:nvPicPr>
        <p:blipFill>
          <a:blip r:embed="rId2"/>
          <a:stretch/>
        </p:blipFill>
        <p:spPr>
          <a:xfrm>
            <a:off x="925920" y="1625040"/>
            <a:ext cx="6807240" cy="221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56160" y="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6. Set up an order cycle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9" name="" descr=""/>
          <p:cNvPicPr/>
          <p:nvPr/>
        </p:nvPicPr>
        <p:blipFill>
          <a:blip r:embed="rId1"/>
          <a:stretch/>
        </p:blipFill>
        <p:spPr>
          <a:xfrm>
            <a:off x="701280" y="937440"/>
            <a:ext cx="7747200" cy="3174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56160" y="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How to get help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Google Shape;332;p45" descr=""/>
          <p:cNvPicPr/>
          <p:nvPr/>
        </p:nvPicPr>
        <p:blipFill>
          <a:blip r:embed="rId1"/>
          <a:stretch/>
        </p:blipFill>
        <p:spPr>
          <a:xfrm>
            <a:off x="1304640" y="1976400"/>
            <a:ext cx="5682960" cy="3043800"/>
          </a:xfrm>
          <a:prstGeom prst="rect">
            <a:avLst/>
          </a:prstGeom>
          <a:ln>
            <a:noFill/>
          </a:ln>
        </p:spPr>
      </p:pic>
      <p:sp>
        <p:nvSpPr>
          <p:cNvPr id="232" name="TextShape 2"/>
          <p:cNvSpPr txBox="1"/>
          <p:nvPr/>
        </p:nvSpPr>
        <p:spPr>
          <a:xfrm>
            <a:off x="471960" y="1123920"/>
            <a:ext cx="8221680" cy="3504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en-US" sz="1400" spc="-1" strike="noStrike" u="sng">
                <a:solidFill>
                  <a:srgbClr val="0096ad"/>
                </a:solidFill>
                <a:uFillTx/>
                <a:latin typeface="Arial"/>
                <a:ea typeface="Arial"/>
                <a:hlinkClick r:id="rId2"/>
              </a:rPr>
              <a:t>https://guide.openfoodnetwork.org/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1599"/>
              </a:spcBef>
              <a:spcAft>
                <a:spcPts val="1599"/>
              </a:spcAft>
              <a:tabLst>
                <a:tab algn="l" pos="0"/>
              </a:tabLst>
            </a:pP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Email </a:t>
            </a:r>
            <a:r>
              <a:rPr b="0" lang="en-US" sz="1400" spc="-1" strike="noStrike" u="sng">
                <a:solidFill>
                  <a:srgbClr val="0096ad"/>
                </a:solidFill>
                <a:uFillTx/>
                <a:latin typeface="Roboto"/>
                <a:ea typeface="Roboto"/>
                <a:hlinkClick r:id="rId3"/>
              </a:rPr>
              <a:t>support-usa@openfoodnetwork.net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60800" y="2065320"/>
            <a:ext cx="8221680" cy="101232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What the Open Food Network actually does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What we will cover today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471960" y="1123920"/>
            <a:ext cx="8221680" cy="3504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42720">
              <a:lnSpc>
                <a:spcPct val="114000"/>
              </a:lnSpc>
              <a:buClr>
                <a:srgbClr val="424242"/>
              </a:buClr>
              <a:buFont typeface="Roboto"/>
              <a:buChar char="●"/>
            </a:pPr>
            <a:r>
              <a:rPr b="0" lang="en-US" sz="1800" spc="-1" strike="noStrike">
                <a:solidFill>
                  <a:srgbClr val="424242"/>
                </a:solidFill>
                <a:latin typeface="Roboto"/>
                <a:ea typeface="Roboto"/>
              </a:rPr>
              <a:t>Get you registered on Open Food Network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4000"/>
              </a:lnSpc>
              <a:buClr>
                <a:srgbClr val="424242"/>
              </a:buClr>
              <a:buFont typeface="Roboto"/>
              <a:buChar char="●"/>
            </a:pPr>
            <a:r>
              <a:rPr b="0" lang="en-US" sz="1800" spc="-1" strike="noStrike">
                <a:solidFill>
                  <a:srgbClr val="424242"/>
                </a:solidFill>
                <a:latin typeface="Roboto"/>
                <a:ea typeface="Roboto"/>
              </a:rPr>
              <a:t>Get your shop set up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4000"/>
              </a:lnSpc>
              <a:buClr>
                <a:srgbClr val="424242"/>
              </a:buClr>
              <a:buFont typeface="Roboto"/>
              <a:buChar char="●"/>
            </a:pPr>
            <a:r>
              <a:rPr b="0" lang="en-US" sz="1800" spc="-1" strike="noStrike">
                <a:solidFill>
                  <a:srgbClr val="424242"/>
                </a:solidFill>
                <a:latin typeface="Roboto"/>
                <a:ea typeface="Roboto"/>
              </a:rPr>
              <a:t>Enter your first products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4000"/>
              </a:lnSpc>
              <a:buClr>
                <a:srgbClr val="424242"/>
              </a:buClr>
              <a:buFont typeface="Roboto"/>
              <a:buChar char="●"/>
            </a:pPr>
            <a:r>
              <a:rPr b="0" lang="en-US" sz="1800" spc="-1" strike="noStrike">
                <a:solidFill>
                  <a:srgbClr val="424242"/>
                </a:solidFill>
                <a:latin typeface="Roboto"/>
                <a:ea typeface="Roboto"/>
              </a:rPr>
              <a:t>Learn how to connect with other shops to create a food hub, shared delivery etc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4000"/>
              </a:lnSpc>
              <a:buClr>
                <a:srgbClr val="424242"/>
              </a:buClr>
              <a:buFont typeface="Roboto"/>
              <a:buChar char="●"/>
            </a:pPr>
            <a:r>
              <a:rPr b="0" lang="en-US" sz="1800" spc="-1" strike="noStrike">
                <a:solidFill>
                  <a:srgbClr val="424242"/>
                </a:solidFill>
                <a:latin typeface="Roboto"/>
                <a:ea typeface="Roboto"/>
              </a:rPr>
              <a:t>Set up an order cycle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4000"/>
              </a:lnSpc>
              <a:buClr>
                <a:srgbClr val="424242"/>
              </a:buClr>
              <a:buFont typeface="Roboto"/>
              <a:buChar char="●"/>
            </a:pPr>
            <a:r>
              <a:rPr b="0" lang="en-US" sz="1800" spc="-1" strike="noStrike">
                <a:solidFill>
                  <a:srgbClr val="424242"/>
                </a:solidFill>
                <a:latin typeface="Roboto"/>
                <a:ea typeface="Roboto"/>
              </a:rPr>
              <a:t>Access reports to manage your orders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4000"/>
              </a:lnSpc>
              <a:buClr>
                <a:srgbClr val="424242"/>
              </a:buClr>
              <a:buFont typeface="Roboto"/>
              <a:buChar char="●"/>
            </a:pPr>
            <a:r>
              <a:rPr b="0" lang="en-US" sz="1800" spc="-1" strike="noStrike">
                <a:solidFill>
                  <a:srgbClr val="424242"/>
                </a:solidFill>
                <a:latin typeface="Roboto"/>
                <a:ea typeface="Roboto"/>
              </a:rPr>
              <a:t>Helpful links for getting assistance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1599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424242"/>
                </a:solidFill>
                <a:latin typeface="Roboto"/>
                <a:ea typeface="Roboto"/>
              </a:rPr>
              <a:t>More Info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4000"/>
              </a:lnSpc>
              <a:spcBef>
                <a:spcPts val="1599"/>
              </a:spcBef>
              <a:buClr>
                <a:srgbClr val="424242"/>
              </a:buClr>
              <a:buFont typeface="Roboto"/>
              <a:buChar char="●"/>
              <a:tabLst>
                <a:tab algn="l" pos="0"/>
              </a:tabLst>
            </a:pPr>
            <a:r>
              <a:rPr b="0" lang="en-US" sz="1800" spc="-1" strike="noStrike">
                <a:solidFill>
                  <a:srgbClr val="424242"/>
                </a:solidFill>
                <a:latin typeface="Roboto"/>
                <a:ea typeface="Roboto"/>
              </a:rPr>
              <a:t>What the Open Food Network does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What the Open Food Network is designed to help with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5" name="Google Shape;343;p47" descr=""/>
          <p:cNvPicPr/>
          <p:nvPr/>
        </p:nvPicPr>
        <p:blipFill>
          <a:blip r:embed="rId1"/>
          <a:srcRect l="5837" t="11515" r="0" b="5846"/>
          <a:stretch/>
        </p:blipFill>
        <p:spPr>
          <a:xfrm>
            <a:off x="98280" y="1124640"/>
            <a:ext cx="4315320" cy="2644200"/>
          </a:xfrm>
          <a:prstGeom prst="rect">
            <a:avLst/>
          </a:prstGeom>
          <a:ln>
            <a:noFill/>
          </a:ln>
        </p:spPr>
      </p:pic>
      <p:sp>
        <p:nvSpPr>
          <p:cNvPr id="236" name="CustomShape 2"/>
          <p:cNvSpPr/>
          <p:nvPr/>
        </p:nvSpPr>
        <p:spPr>
          <a:xfrm>
            <a:off x="556920" y="4122000"/>
            <a:ext cx="2972160" cy="52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1. Farmer </a:t>
            </a:r>
            <a:r>
              <a:rPr b="0" lang="en-US" sz="14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is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shop – sells directly and distributes to customers</a:t>
            </a:r>
            <a:endParaRPr b="0" lang="en-US" sz="1400" spc="-1" strike="noStrike">
              <a:latin typeface="Arial"/>
            </a:endParaRPr>
          </a:p>
        </p:txBody>
      </p:sp>
      <p:grpSp>
        <p:nvGrpSpPr>
          <p:cNvPr id="237" name="Group 3"/>
          <p:cNvGrpSpPr/>
          <p:nvPr/>
        </p:nvGrpSpPr>
        <p:grpSpPr>
          <a:xfrm>
            <a:off x="4692960" y="1011240"/>
            <a:ext cx="4113000" cy="3644280"/>
            <a:chOff x="4692960" y="1011240"/>
            <a:chExt cx="4113000" cy="3644280"/>
          </a:xfrm>
        </p:grpSpPr>
        <p:pic>
          <p:nvPicPr>
            <p:cNvPr id="238" name="Google Shape;346;p47" descr=""/>
            <p:cNvPicPr/>
            <p:nvPr/>
          </p:nvPicPr>
          <p:blipFill>
            <a:blip r:embed="rId2"/>
            <a:srcRect l="0" t="5874" r="0" b="1931"/>
            <a:stretch/>
          </p:blipFill>
          <p:spPr>
            <a:xfrm>
              <a:off x="4692960" y="1011240"/>
              <a:ext cx="4113000" cy="2871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9" name="CustomShape 4"/>
            <p:cNvSpPr/>
            <p:nvPr/>
          </p:nvSpPr>
          <p:spPr>
            <a:xfrm>
              <a:off x="4872600" y="4132800"/>
              <a:ext cx="3650400" cy="522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2. Farmer cooperative or group, manage sales and distribution together</a:t>
              </a:r>
              <a:endParaRPr b="0" lang="en-US" sz="1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What does the Open Food Network do? Single farm shopfronts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471960" y="1123920"/>
            <a:ext cx="8221680" cy="3504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Google Shape;354;p48" descr=""/>
          <p:cNvPicPr/>
          <p:nvPr/>
        </p:nvPicPr>
        <p:blipFill>
          <a:blip r:embed="rId1"/>
          <a:stretch/>
        </p:blipFill>
        <p:spPr>
          <a:xfrm>
            <a:off x="640080" y="819000"/>
            <a:ext cx="7353720" cy="409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What does the Open Food Network do? Multiple farm/hub shopfronts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471960" y="1123920"/>
            <a:ext cx="8221680" cy="3504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5" name="Google Shape;361;p49" descr=""/>
          <p:cNvPicPr/>
          <p:nvPr/>
        </p:nvPicPr>
        <p:blipFill>
          <a:blip r:embed="rId1"/>
          <a:stretch/>
        </p:blipFill>
        <p:spPr>
          <a:xfrm>
            <a:off x="604800" y="810000"/>
            <a:ext cx="7933680" cy="3818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366;p50" descr=""/>
          <p:cNvPicPr/>
          <p:nvPr/>
        </p:nvPicPr>
        <p:blipFill>
          <a:blip r:embed="rId1"/>
          <a:stretch/>
        </p:blipFill>
        <p:spPr>
          <a:xfrm>
            <a:off x="412560" y="831960"/>
            <a:ext cx="3934080" cy="3176280"/>
          </a:xfrm>
          <a:prstGeom prst="rect">
            <a:avLst/>
          </a:prstGeom>
          <a:ln>
            <a:noFill/>
          </a:ln>
        </p:spPr>
      </p:pic>
      <p:sp>
        <p:nvSpPr>
          <p:cNvPr id="247" name="CustomShape 1"/>
          <p:cNvSpPr/>
          <p:nvPr/>
        </p:nvSpPr>
        <p:spPr>
          <a:xfrm>
            <a:off x="412560" y="4221360"/>
            <a:ext cx="3807720" cy="52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3. Customers collaborate to access from farmers – buying groups and coops</a:t>
            </a:r>
            <a:endParaRPr b="0" lang="en-US" sz="1400" spc="-1" strike="noStrike">
              <a:latin typeface="Arial"/>
            </a:endParaRPr>
          </a:p>
        </p:txBody>
      </p:sp>
      <p:grpSp>
        <p:nvGrpSpPr>
          <p:cNvPr id="248" name="Group 2"/>
          <p:cNvGrpSpPr/>
          <p:nvPr/>
        </p:nvGrpSpPr>
        <p:grpSpPr>
          <a:xfrm>
            <a:off x="4896360" y="1179720"/>
            <a:ext cx="3852000" cy="3726360"/>
            <a:chOff x="4896360" y="1179720"/>
            <a:chExt cx="3852000" cy="3726360"/>
          </a:xfrm>
        </p:grpSpPr>
        <p:pic>
          <p:nvPicPr>
            <p:cNvPr id="249" name="Google Shape;369;p50" descr=""/>
            <p:cNvPicPr/>
            <p:nvPr/>
          </p:nvPicPr>
          <p:blipFill>
            <a:blip r:embed="rId2"/>
            <a:stretch/>
          </p:blipFill>
          <p:spPr>
            <a:xfrm>
              <a:off x="4896360" y="1179720"/>
              <a:ext cx="3852000" cy="2688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0" name="CustomShape 3"/>
            <p:cNvSpPr/>
            <p:nvPr/>
          </p:nvSpPr>
          <p:spPr>
            <a:xfrm>
              <a:off x="4940640" y="4167720"/>
              <a:ext cx="3807720" cy="738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4. Food Hub, multi-farm CSA, Farmers’ Market: 3</a:t>
              </a:r>
              <a:r>
                <a:rPr b="0" lang="en-US" sz="1400" spc="-1" strike="noStrike" baseline="30000">
                  <a:solidFill>
                    <a:srgbClr val="000000"/>
                  </a:solidFill>
                  <a:latin typeface="Arial"/>
                  <a:ea typeface="Arial"/>
                </a:rPr>
                <a:t>rd</a:t>
              </a:r>
              <a:r>
                <a:rPr b="0" lang="en-US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party collaborates with farmers and eaters to organise sale and distribution</a:t>
              </a:r>
              <a:endParaRPr b="0" lang="en-US" sz="1400" spc="-1" strike="noStrike">
                <a:latin typeface="Arial"/>
              </a:endParaRPr>
            </a:p>
          </p:txBody>
        </p:sp>
      </p:grpSp>
      <p:sp>
        <p:nvSpPr>
          <p:cNvPr id="251" name="TextShape 4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What the Open Food Network is designed to help with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What does the Open Food Network do?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471960" y="1123920"/>
            <a:ext cx="8221680" cy="3504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42720">
              <a:lnSpc>
                <a:spcPct val="114000"/>
              </a:lnSpc>
              <a:buClr>
                <a:srgbClr val="424242"/>
              </a:buClr>
              <a:buFont typeface="Roboto"/>
              <a:buChar char="●"/>
            </a:pPr>
            <a:r>
              <a:rPr b="0" lang="en-US" sz="1800" spc="-1" strike="noStrike">
                <a:solidFill>
                  <a:srgbClr val="424242"/>
                </a:solidFill>
                <a:latin typeface="Roboto"/>
                <a:ea typeface="Roboto"/>
              </a:rPr>
              <a:t>Software that makes it easier to manage orders/stock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4000"/>
              </a:lnSpc>
              <a:buClr>
                <a:srgbClr val="424242"/>
              </a:buClr>
              <a:buFont typeface="Roboto"/>
              <a:buChar char="●"/>
            </a:pPr>
            <a:r>
              <a:rPr b="0" lang="en-US" sz="1800" spc="-1" strike="noStrike">
                <a:solidFill>
                  <a:srgbClr val="424242"/>
                </a:solidFill>
                <a:latin typeface="Roboto"/>
                <a:ea typeface="Roboto"/>
              </a:rPr>
              <a:t>Reports for delivery and packing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4000"/>
              </a:lnSpc>
              <a:buClr>
                <a:srgbClr val="424242"/>
              </a:buClr>
              <a:buFont typeface="Roboto"/>
              <a:buChar char="●"/>
            </a:pPr>
            <a:r>
              <a:rPr b="0" lang="en-US" sz="1800" spc="-1" strike="noStrike">
                <a:solidFill>
                  <a:srgbClr val="424242"/>
                </a:solidFill>
                <a:latin typeface="Roboto"/>
                <a:ea typeface="Roboto"/>
              </a:rPr>
              <a:t>Transparent supply chain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4000"/>
              </a:lnSpc>
              <a:buClr>
                <a:srgbClr val="424242"/>
              </a:buClr>
              <a:buFont typeface="Roboto"/>
              <a:buChar char="●"/>
            </a:pPr>
            <a:r>
              <a:rPr b="0" lang="en-US" sz="1800" spc="-1" strike="noStrike">
                <a:solidFill>
                  <a:srgbClr val="424242"/>
                </a:solidFill>
                <a:latin typeface="Roboto"/>
                <a:ea typeface="Roboto"/>
              </a:rPr>
              <a:t>Payment management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4000"/>
              </a:lnSpc>
              <a:buClr>
                <a:srgbClr val="424242"/>
              </a:buClr>
              <a:buFont typeface="Roboto"/>
              <a:buChar char="●"/>
            </a:pPr>
            <a:r>
              <a:rPr b="0" lang="en-US" sz="1800" spc="-1" strike="noStrike">
                <a:solidFill>
                  <a:srgbClr val="424242"/>
                </a:solidFill>
                <a:latin typeface="Roboto"/>
                <a:ea typeface="Roboto"/>
              </a:rPr>
              <a:t>Shopping experience that can filter by product type (e.g. fruit) or other food qualities (e.g. organic)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365760" y="1684800"/>
            <a:ext cx="8381520" cy="446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en-US" sz="2400" spc="-1" strike="noStrike" u="sng">
                <a:solidFill>
                  <a:srgbClr val="ffffff"/>
                </a:solidFill>
                <a:uFillTx/>
                <a:latin typeface="Roboto"/>
                <a:ea typeface="Roboto"/>
                <a:hlinkClick r:id="rId1"/>
              </a:rPr>
              <a:t>openfoodnetwork.net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817560" y="2419200"/>
            <a:ext cx="3571560" cy="15458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270000"/>
              </a:lnSpc>
              <a:tabLst>
                <a:tab algn="l" pos="0"/>
              </a:tabLst>
            </a:pPr>
            <a:r>
              <a:rPr b="0" lang="en-US" sz="1400" spc="-1" strike="noStrike" u="sng">
                <a:solidFill>
                  <a:srgbClr val="3465a4"/>
                </a:solidFill>
                <a:uFillTx/>
                <a:latin typeface="Roboto"/>
                <a:ea typeface="Roboto"/>
                <a:hlinkClick r:id="rId2"/>
              </a:rPr>
              <a:t>YouTube USA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270000"/>
              </a:lnSpc>
              <a:tabLst>
                <a:tab algn="l" pos="0"/>
              </a:tabLst>
            </a:pPr>
            <a:r>
              <a:rPr b="0" lang="en-US" sz="1400" spc="-1" strike="noStrike" u="sng">
                <a:solidFill>
                  <a:srgbClr val="3465a4"/>
                </a:solidFill>
                <a:uFillTx/>
                <a:latin typeface="Roboto"/>
                <a:ea typeface="Roboto"/>
                <a:hlinkClick r:id="rId3"/>
              </a:rPr>
              <a:t>facebook.com/OFNUSA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270000"/>
              </a:lnSpc>
              <a:tabLst>
                <a:tab algn="l" pos="0"/>
              </a:tabLst>
            </a:pPr>
            <a:r>
              <a:rPr b="0" lang="en-US" sz="1400" spc="-1" strike="noStrike" u="sng">
                <a:solidFill>
                  <a:srgbClr val="0369a3"/>
                </a:solidFill>
                <a:uFillTx/>
                <a:latin typeface="Roboto"/>
                <a:ea typeface="Roboto"/>
                <a:hlinkClick r:id="rId4"/>
              </a:rPr>
              <a:t>twitter.com/openfoodnet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270000"/>
              </a:lnSpc>
              <a:tabLst>
                <a:tab algn="l" pos="0"/>
              </a:tabLst>
            </a:pPr>
            <a:r>
              <a:rPr b="0" lang="en-US" sz="1400" spc="-1" strike="noStrike" u="sng">
                <a:solidFill>
                  <a:srgbClr val="0369a3"/>
                </a:solidFill>
                <a:uFillTx/>
                <a:latin typeface="Roboto"/>
                <a:ea typeface="Roboto"/>
                <a:hlinkClick r:id="rId5"/>
              </a:rPr>
              <a:t>instagram.com/ofnusa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6" name="Google Shape;384;p52" descr=""/>
          <p:cNvPicPr/>
          <p:nvPr/>
        </p:nvPicPr>
        <p:blipFill>
          <a:blip r:embed="rId6"/>
          <a:stretch/>
        </p:blipFill>
        <p:spPr>
          <a:xfrm>
            <a:off x="4700520" y="4267800"/>
            <a:ext cx="395640" cy="398880"/>
          </a:xfrm>
          <a:prstGeom prst="rect">
            <a:avLst/>
          </a:prstGeom>
          <a:ln>
            <a:noFill/>
          </a:ln>
        </p:spPr>
      </p:pic>
      <p:pic>
        <p:nvPicPr>
          <p:cNvPr id="257" name="Google Shape;385;p52" descr=""/>
          <p:cNvPicPr/>
          <p:nvPr/>
        </p:nvPicPr>
        <p:blipFill>
          <a:blip r:embed="rId7"/>
          <a:stretch/>
        </p:blipFill>
        <p:spPr>
          <a:xfrm>
            <a:off x="438840" y="4267800"/>
            <a:ext cx="395640" cy="398880"/>
          </a:xfrm>
          <a:prstGeom prst="rect">
            <a:avLst/>
          </a:prstGeom>
          <a:ln>
            <a:noFill/>
          </a:ln>
        </p:spPr>
      </p:pic>
      <p:pic>
        <p:nvPicPr>
          <p:cNvPr id="258" name="Google Shape;386;p52" descr=""/>
          <p:cNvPicPr/>
          <p:nvPr/>
        </p:nvPicPr>
        <p:blipFill>
          <a:blip r:embed="rId8"/>
          <a:stretch/>
        </p:blipFill>
        <p:spPr>
          <a:xfrm>
            <a:off x="4700520" y="3120840"/>
            <a:ext cx="395640" cy="398880"/>
          </a:xfrm>
          <a:prstGeom prst="rect">
            <a:avLst/>
          </a:prstGeom>
          <a:ln>
            <a:noFill/>
          </a:ln>
        </p:spPr>
      </p:pic>
      <p:pic>
        <p:nvPicPr>
          <p:cNvPr id="259" name="Google Shape;387;p52" descr=""/>
          <p:cNvPicPr/>
          <p:nvPr/>
        </p:nvPicPr>
        <p:blipFill>
          <a:blip r:embed="rId9"/>
          <a:stretch/>
        </p:blipFill>
        <p:spPr>
          <a:xfrm>
            <a:off x="438840" y="3120840"/>
            <a:ext cx="395640" cy="398880"/>
          </a:xfrm>
          <a:prstGeom prst="rect">
            <a:avLst/>
          </a:prstGeom>
          <a:ln>
            <a:noFill/>
          </a:ln>
        </p:spPr>
      </p:pic>
      <p:pic>
        <p:nvPicPr>
          <p:cNvPr id="260" name="Google Shape;388;p52" descr=""/>
          <p:cNvPicPr/>
          <p:nvPr/>
        </p:nvPicPr>
        <p:blipFill>
          <a:blip r:embed="rId10"/>
          <a:stretch/>
        </p:blipFill>
        <p:spPr>
          <a:xfrm>
            <a:off x="438840" y="3694320"/>
            <a:ext cx="395640" cy="398880"/>
          </a:xfrm>
          <a:prstGeom prst="rect">
            <a:avLst/>
          </a:prstGeom>
          <a:ln>
            <a:noFill/>
          </a:ln>
        </p:spPr>
      </p:pic>
      <p:pic>
        <p:nvPicPr>
          <p:cNvPr id="261" name="Google Shape;389;p52" descr=""/>
          <p:cNvPicPr/>
          <p:nvPr/>
        </p:nvPicPr>
        <p:blipFill>
          <a:blip r:embed="rId11"/>
          <a:stretch/>
        </p:blipFill>
        <p:spPr>
          <a:xfrm>
            <a:off x="4722480" y="3716640"/>
            <a:ext cx="351720" cy="354600"/>
          </a:xfrm>
          <a:prstGeom prst="rect">
            <a:avLst/>
          </a:prstGeom>
          <a:ln>
            <a:noFill/>
          </a:ln>
        </p:spPr>
      </p:pic>
      <p:sp>
        <p:nvSpPr>
          <p:cNvPr id="262" name="TextShape 3"/>
          <p:cNvSpPr txBox="1"/>
          <p:nvPr/>
        </p:nvSpPr>
        <p:spPr>
          <a:xfrm>
            <a:off x="5096520" y="2436840"/>
            <a:ext cx="3710160" cy="15458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270000"/>
              </a:lnSpc>
              <a:tabLst>
                <a:tab algn="l" pos="0"/>
              </a:tabLst>
            </a:pPr>
            <a:r>
              <a:rPr b="0" lang="en-US" sz="1400" spc="-1" strike="noStrike" u="sng">
                <a:solidFill>
                  <a:srgbClr val="0369a3"/>
                </a:solidFill>
                <a:uFillTx/>
                <a:latin typeface="Roboto"/>
                <a:ea typeface="Roboto"/>
                <a:hlinkClick r:id="rId12"/>
              </a:rPr>
              <a:t>YouTube Internationa</a:t>
            </a:r>
            <a:r>
              <a:rPr b="0" lang="en-US" sz="1400" spc="-1" strike="noStrike" u="sng">
                <a:solidFill>
                  <a:srgbClr val="0369a3"/>
                </a:solidFill>
                <a:uFillTx/>
                <a:latin typeface="Roboto"/>
                <a:ea typeface="Roboto"/>
              </a:rPr>
              <a:t>l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27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270000"/>
              </a:lnSpc>
              <a:tabLst>
                <a:tab algn="l" pos="0"/>
              </a:tabLst>
            </a:pPr>
            <a:r>
              <a:rPr b="0" lang="en-US" sz="1400" spc="-1" strike="noStrike" u="sng">
                <a:solidFill>
                  <a:srgbClr val="0369a3"/>
                </a:solidFill>
                <a:uFillTx/>
                <a:latin typeface="Roboto"/>
                <a:ea typeface="Roboto"/>
                <a:hlinkClick r:id="rId13"/>
              </a:rPr>
              <a:t>guide.openfoodnetwork.org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270000"/>
              </a:lnSpc>
              <a:tabLst>
                <a:tab algn="l" pos="0"/>
              </a:tabLst>
            </a:pPr>
            <a:r>
              <a:rPr b="0" lang="en-US" sz="1400" spc="-1" strike="noStrike" u="sng">
                <a:solidFill>
                  <a:srgbClr val="0369a3"/>
                </a:solidFill>
                <a:uFillTx/>
                <a:latin typeface="Roboto"/>
                <a:ea typeface="Roboto"/>
                <a:hlinkClick r:id="rId14"/>
              </a:rPr>
              <a:t>hello-usa@openfoodnetwork.net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3" name="" descr=""/>
          <p:cNvPicPr/>
          <p:nvPr/>
        </p:nvPicPr>
        <p:blipFill>
          <a:blip r:embed="rId15"/>
          <a:stretch/>
        </p:blipFill>
        <p:spPr>
          <a:xfrm>
            <a:off x="457200" y="2543040"/>
            <a:ext cx="402480" cy="402480"/>
          </a:xfrm>
          <a:prstGeom prst="rect">
            <a:avLst/>
          </a:prstGeom>
          <a:ln>
            <a:noFill/>
          </a:ln>
        </p:spPr>
      </p:pic>
      <p:pic>
        <p:nvPicPr>
          <p:cNvPr id="264" name="" descr=""/>
          <p:cNvPicPr/>
          <p:nvPr/>
        </p:nvPicPr>
        <p:blipFill>
          <a:blip r:embed="rId16"/>
          <a:stretch/>
        </p:blipFill>
        <p:spPr>
          <a:xfrm>
            <a:off x="4708080" y="2509920"/>
            <a:ext cx="402480" cy="402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 marL="457200" indent="-342720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Get registered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471960" y="819000"/>
            <a:ext cx="8221680" cy="3504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en-US" sz="2400" spc="-1" strike="noStrike" u="sng">
                <a:solidFill>
                  <a:srgbClr val="0096ad"/>
                </a:solidFill>
                <a:uFillTx/>
                <a:latin typeface="Arial"/>
                <a:hlinkClick r:id="rId1"/>
              </a:rPr>
              <a:t>        https://openfoodnetwork.net/#/login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1599"/>
              </a:spcBef>
              <a:spcAft>
                <a:spcPts val="1599"/>
              </a:spcAft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Shape 3"/>
          <p:cNvSpPr txBox="1"/>
          <p:nvPr/>
        </p:nvSpPr>
        <p:spPr>
          <a:xfrm>
            <a:off x="6432480" y="2105640"/>
            <a:ext cx="2542680" cy="1776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You will receive an email to confirm your address.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1599"/>
              </a:spcBef>
              <a:spcAft>
                <a:spcPts val="1599"/>
              </a:spcAft>
              <a:tabLst>
                <a:tab algn="l" pos="0"/>
              </a:tabLst>
            </a:pP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Click the link in the email and then login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2"/>
          <a:stretch/>
        </p:blipFill>
        <p:spPr>
          <a:xfrm>
            <a:off x="327600" y="1472400"/>
            <a:ext cx="6073200" cy="314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 marL="457200" indent="-342720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Get registered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301320" y="870840"/>
            <a:ext cx="8221680" cy="3504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en-US" sz="1800" spc="-1" strike="noStrike" u="sng">
                <a:solidFill>
                  <a:srgbClr val="0096ad"/>
                </a:solidFill>
                <a:uFillTx/>
                <a:latin typeface="Arial"/>
                <a:ea typeface="Arial"/>
                <a:hlinkClick r:id="rId1"/>
              </a:rPr>
              <a:t>https://openfoodnetwork.net/register/auth?after_login=%2Fregister#/signup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1599"/>
              </a:spcBef>
              <a:spcAft>
                <a:spcPts val="1599"/>
              </a:spcAft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2"/>
          <a:stretch/>
        </p:blipFill>
        <p:spPr>
          <a:xfrm>
            <a:off x="1518120" y="1446480"/>
            <a:ext cx="4887360" cy="347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2. Choose a package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 flipH="1">
            <a:off x="6536160" y="3454200"/>
            <a:ext cx="425520" cy="63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TextShape 3"/>
          <p:cNvSpPr txBox="1"/>
          <p:nvPr/>
        </p:nvSpPr>
        <p:spPr>
          <a:xfrm>
            <a:off x="6432480" y="2105640"/>
            <a:ext cx="2542680" cy="1776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Select “I’ll share my own produce”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1599"/>
              </a:spcBef>
              <a:spcAft>
                <a:spcPts val="1599"/>
              </a:spcAft>
              <a:tabLst>
                <a:tab algn="l" pos="0"/>
              </a:tabLst>
            </a:pP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‘</a:t>
            </a: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Create Profile’ to continue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285480" y="822960"/>
            <a:ext cx="6093720" cy="4114800"/>
          </a:xfrm>
          <a:prstGeom prst="rect">
            <a:avLst/>
          </a:prstGeom>
          <a:ln>
            <a:noFill/>
          </a:ln>
        </p:spPr>
      </p:pic>
      <p:sp>
        <p:nvSpPr>
          <p:cNvPr id="181" name="CustomShape 4"/>
          <p:cNvSpPr/>
          <p:nvPr/>
        </p:nvSpPr>
        <p:spPr>
          <a:xfrm>
            <a:off x="548640" y="2011680"/>
            <a:ext cx="2743200" cy="914400"/>
          </a:xfrm>
          <a:custGeom>
            <a:avLst/>
            <a:gdLst/>
            <a:ahLst/>
            <a:rect l="0" t="0" r="r" b="b"/>
            <a:pathLst>
              <a:path w="7622" h="2542">
                <a:moveTo>
                  <a:pt x="423" y="0"/>
                </a:moveTo>
                <a:lnTo>
                  <a:pt x="424" y="0"/>
                </a:lnTo>
                <a:cubicBezTo>
                  <a:pt x="349" y="0"/>
                  <a:pt x="276" y="20"/>
                  <a:pt x="212" y="57"/>
                </a:cubicBezTo>
                <a:cubicBezTo>
                  <a:pt x="147" y="94"/>
                  <a:pt x="94" y="147"/>
                  <a:pt x="57" y="212"/>
                </a:cubicBezTo>
                <a:cubicBezTo>
                  <a:pt x="20" y="276"/>
                  <a:pt x="0" y="349"/>
                  <a:pt x="0" y="424"/>
                </a:cubicBezTo>
                <a:lnTo>
                  <a:pt x="0" y="2117"/>
                </a:lnTo>
                <a:lnTo>
                  <a:pt x="0" y="2118"/>
                </a:lnTo>
                <a:cubicBezTo>
                  <a:pt x="0" y="2192"/>
                  <a:pt x="20" y="2265"/>
                  <a:pt x="57" y="2329"/>
                </a:cubicBezTo>
                <a:cubicBezTo>
                  <a:pt x="94" y="2394"/>
                  <a:pt x="147" y="2447"/>
                  <a:pt x="212" y="2484"/>
                </a:cubicBezTo>
                <a:cubicBezTo>
                  <a:pt x="276" y="2521"/>
                  <a:pt x="349" y="2541"/>
                  <a:pt x="424" y="2541"/>
                </a:cubicBezTo>
                <a:lnTo>
                  <a:pt x="7197" y="2541"/>
                </a:lnTo>
                <a:lnTo>
                  <a:pt x="7198" y="2541"/>
                </a:lnTo>
                <a:cubicBezTo>
                  <a:pt x="7272" y="2541"/>
                  <a:pt x="7345" y="2521"/>
                  <a:pt x="7409" y="2484"/>
                </a:cubicBezTo>
                <a:cubicBezTo>
                  <a:pt x="7474" y="2447"/>
                  <a:pt x="7527" y="2394"/>
                  <a:pt x="7564" y="2329"/>
                </a:cubicBezTo>
                <a:cubicBezTo>
                  <a:pt x="7601" y="2265"/>
                  <a:pt x="7621" y="2192"/>
                  <a:pt x="7621" y="2118"/>
                </a:cubicBezTo>
                <a:lnTo>
                  <a:pt x="7621" y="423"/>
                </a:lnTo>
                <a:lnTo>
                  <a:pt x="7621" y="424"/>
                </a:lnTo>
                <a:lnTo>
                  <a:pt x="7621" y="424"/>
                </a:lnTo>
                <a:cubicBezTo>
                  <a:pt x="7621" y="349"/>
                  <a:pt x="7601" y="276"/>
                  <a:pt x="7564" y="212"/>
                </a:cubicBezTo>
                <a:cubicBezTo>
                  <a:pt x="7527" y="147"/>
                  <a:pt x="7474" y="94"/>
                  <a:pt x="7409" y="57"/>
                </a:cubicBezTo>
                <a:cubicBezTo>
                  <a:pt x="7345" y="20"/>
                  <a:pt x="7272" y="0"/>
                  <a:pt x="7198" y="0"/>
                </a:cubicBezTo>
                <a:lnTo>
                  <a:pt x="423" y="0"/>
                </a:lnTo>
              </a:path>
            </a:pathLst>
          </a:custGeom>
          <a:noFill/>
          <a:ln w="7632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3. Add to your profile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5155560" y="1591200"/>
            <a:ext cx="3735720" cy="3504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You have to make your Sales Tax choice now.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1599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You can add further information to your profile - you can also easily fill this out / edit it later.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1599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You can now </a:t>
            </a:r>
            <a:r>
              <a:rPr b="0" lang="en-US" sz="1400" spc="-1" strike="noStrike">
                <a:solidFill>
                  <a:srgbClr val="000000"/>
                </a:solidFill>
                <a:latin typeface="Roboto"/>
                <a:ea typeface="Roboto"/>
              </a:rPr>
              <a:t>access the administration interface to manage your enterprise via </a:t>
            </a:r>
            <a:r>
              <a:rPr b="0" lang="en-US" sz="1400" spc="-1" strike="noStrike" u="sng">
                <a:solidFill>
                  <a:srgbClr val="0096ad"/>
                </a:solidFill>
                <a:uFillTx/>
                <a:latin typeface="Arial"/>
                <a:ea typeface="Arial"/>
              </a:rPr>
              <a:t>https://openfoodnetwork.net/admin</a:t>
            </a:r>
            <a:r>
              <a:rPr b="0" lang="en-US" sz="1800" spc="-1" strike="noStrike">
                <a:solidFill>
                  <a:srgbClr val="000000"/>
                </a:solidFill>
                <a:latin typeface="Oswald Medium"/>
                <a:ea typeface="Oswald Medium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1599"/>
              </a:spcBef>
              <a:spcAft>
                <a:spcPts val="1599"/>
              </a:spcAft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301320" y="870840"/>
            <a:ext cx="8903880" cy="60228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en-US" sz="2400" spc="-1" strike="noStrike" u="sng">
                <a:solidFill>
                  <a:srgbClr val="0096ad"/>
                </a:solidFill>
                <a:uFillTx/>
                <a:latin typeface="Arial"/>
                <a:hlinkClick r:id="rId1"/>
              </a:rPr>
              <a:t>https://openfoodnetwork.net/admin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1599"/>
              </a:spcBef>
              <a:spcAft>
                <a:spcPts val="1599"/>
              </a:spcAft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2"/>
          <a:stretch/>
        </p:blipFill>
        <p:spPr>
          <a:xfrm>
            <a:off x="310320" y="1473120"/>
            <a:ext cx="4823280" cy="3260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2144160" y="1828800"/>
            <a:ext cx="6634080" cy="3200400"/>
          </a:xfrm>
          <a:prstGeom prst="rect">
            <a:avLst/>
          </a:prstGeom>
          <a:ln>
            <a:noFill/>
          </a:ln>
        </p:spPr>
      </p:pic>
      <p:sp>
        <p:nvSpPr>
          <p:cNvPr id="187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3. Accessing your shop’s admin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307800" y="974520"/>
            <a:ext cx="8221680" cy="3504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en-US" sz="1400" spc="-1" strike="noStrike">
                <a:solidFill>
                  <a:srgbClr val="424242"/>
                </a:solidFill>
                <a:latin typeface="Roboto"/>
                <a:ea typeface="Roboto"/>
              </a:rPr>
              <a:t>Go straight there: </a:t>
            </a:r>
            <a:r>
              <a:rPr b="0" lang="en-US" sz="1400" spc="-1" strike="noStrike" u="sng">
                <a:solidFill>
                  <a:srgbClr val="0096ad"/>
                </a:solidFill>
                <a:uFillTx/>
                <a:latin typeface="Roboto"/>
                <a:ea typeface="Roboto"/>
                <a:hlinkClick r:id="rId2"/>
              </a:rPr>
              <a:t>https://openfoodnetwork.net/admin</a:t>
            </a:r>
            <a:r>
              <a:rPr b="0" lang="en-US" sz="1400" spc="-1" strike="noStrike">
                <a:solidFill>
                  <a:srgbClr val="000000"/>
                </a:solidFill>
                <a:latin typeface="Roboto"/>
                <a:ea typeface="Roboto"/>
              </a:rPr>
              <a:t> or click the person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 flipH="1">
            <a:off x="6858000" y="1116720"/>
            <a:ext cx="182880" cy="76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2424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You have options to sell your products ONLY through a Hub, or also in your own individual shop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Google Shape;248;p35" descr=""/>
          <p:cNvPicPr/>
          <p:nvPr/>
        </p:nvPicPr>
        <p:blipFill>
          <a:blip r:embed="rId1"/>
          <a:stretch/>
        </p:blipFill>
        <p:spPr>
          <a:xfrm>
            <a:off x="197280" y="771480"/>
            <a:ext cx="6981840" cy="4219200"/>
          </a:xfrm>
          <a:prstGeom prst="rect">
            <a:avLst/>
          </a:prstGeom>
          <a:ln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1278360" y="2571840"/>
            <a:ext cx="5257440" cy="1272240"/>
          </a:xfrm>
          <a:prstGeom prst="roundRect">
            <a:avLst>
              <a:gd name="adj" fmla="val 16667"/>
            </a:avLst>
          </a:prstGeom>
          <a:noFill/>
          <a:ln w="114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TextShape 3"/>
          <p:cNvSpPr txBox="1"/>
          <p:nvPr/>
        </p:nvSpPr>
        <p:spPr>
          <a:xfrm>
            <a:off x="7179480" y="862920"/>
            <a:ext cx="1791360" cy="3864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4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Oswald Medium"/>
                <a:ea typeface="Oswald Medium"/>
              </a:rPr>
              <a:t>You could also become a ‘hub’ and also sell products from other farmers . . but let’s leave that for now . 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70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627840" y="804960"/>
            <a:ext cx="7784640" cy="3035520"/>
          </a:xfrm>
          <a:prstGeom prst="rect">
            <a:avLst/>
          </a:prstGeom>
          <a:ln>
            <a:noFill/>
          </a:ln>
        </p:spPr>
      </p:pic>
      <p:sp>
        <p:nvSpPr>
          <p:cNvPr id="195" name="TextShape 1"/>
          <p:cNvSpPr txBox="1"/>
          <p:nvPr/>
        </p:nvSpPr>
        <p:spPr>
          <a:xfrm>
            <a:off x="98280" y="16200"/>
            <a:ext cx="8424720" cy="602280"/>
          </a:xfrm>
          <a:prstGeom prst="rect">
            <a:avLst/>
          </a:prstGeom>
          <a:noFill/>
          <a:ln>
            <a:noFill/>
          </a:ln>
          <a:effectLst>
            <a:outerShdw dist="28091" dir="1850269">
              <a:srgbClr val="000000">
                <a:alpha val="12000"/>
              </a:srgbClr>
            </a:outerShdw>
          </a:effectLst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Oswald Medium"/>
                <a:ea typeface="Oswald Medium"/>
              </a:rPr>
              <a:t>3. To sell through a Hub, you only need a Producer Profile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548640" y="1883160"/>
            <a:ext cx="2747520" cy="1683000"/>
          </a:xfrm>
          <a:prstGeom prst="roundRect">
            <a:avLst>
              <a:gd name="adj" fmla="val 16667"/>
            </a:avLst>
          </a:prstGeom>
          <a:noFill/>
          <a:ln w="114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2753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2022-09-20T06:50:04Z</dcterms:modified>
  <cp:revision>49</cp:revision>
  <dc:subject/>
  <dc:title/>
</cp:coreProperties>
</file>